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Codec Pro" panose="020B0604020202020204" charset="0"/>
      <p:regular r:id="rId14"/>
    </p:embeddedFont>
    <p:embeddedFont>
      <p:font typeface="Mokoto" panose="020B0604020202020204" charset="0"/>
      <p:regular r:id="rId15"/>
    </p:embeddedFont>
    <p:embeddedFont>
      <p:font typeface="Tomorrow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2376" y="9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2AB7E-D6CD-4590-8205-1D45A78DCCC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039B87-0B93-4E5A-A9A7-434B11F64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The Challenge: </a:t>
          </a:r>
          <a:r>
            <a:rPr lang="en-US" dirty="0">
              <a:solidFill>
                <a:schemeClr val="bg1"/>
              </a:solidFill>
            </a:rPr>
            <a:t>Avoidable  readmissions </a:t>
          </a:r>
        </a:p>
      </dgm:t>
    </dgm:pt>
    <dgm:pt modelId="{D238F6AF-A7DA-4323-A74F-2ABE7DD9AB6A}" type="parTrans" cxnId="{75B2D8A1-96CF-44DD-BF6D-17752B98AB7D}">
      <dgm:prSet/>
      <dgm:spPr/>
      <dgm:t>
        <a:bodyPr/>
        <a:lstStyle/>
        <a:p>
          <a:endParaRPr lang="en-US"/>
        </a:p>
      </dgm:t>
    </dgm:pt>
    <dgm:pt modelId="{BD2AB3A2-0290-4E5A-A076-EA91377AD09C}" type="sibTrans" cxnId="{75B2D8A1-96CF-44DD-BF6D-17752B98AB7D}">
      <dgm:prSet/>
      <dgm:spPr/>
      <dgm:t>
        <a:bodyPr/>
        <a:lstStyle/>
        <a:p>
          <a:endParaRPr lang="en-US"/>
        </a:p>
      </dgm:t>
    </dgm:pt>
    <dgm:pt modelId="{809E63B8-D3BA-43A1-8B32-2002207B2B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The question: </a:t>
          </a:r>
          <a:r>
            <a:rPr lang="en-US" dirty="0">
              <a:solidFill>
                <a:schemeClr val="bg1"/>
              </a:solidFill>
            </a:rPr>
            <a:t>Can we identify risk before discharge?</a:t>
          </a:r>
        </a:p>
      </dgm:t>
    </dgm:pt>
    <dgm:pt modelId="{35C368D6-4A0D-4925-AB76-773B85BFB629}" type="parTrans" cxnId="{EF9699AB-4810-4B39-A6F8-38E823D16085}">
      <dgm:prSet/>
      <dgm:spPr/>
      <dgm:t>
        <a:bodyPr/>
        <a:lstStyle/>
        <a:p>
          <a:endParaRPr lang="en-US"/>
        </a:p>
      </dgm:t>
    </dgm:pt>
    <dgm:pt modelId="{BC91B528-2A92-4CFC-AF6D-892C11542791}" type="sibTrans" cxnId="{EF9699AB-4810-4B39-A6F8-38E823D16085}">
      <dgm:prSet/>
      <dgm:spPr/>
      <dgm:t>
        <a:bodyPr/>
        <a:lstStyle/>
        <a:p>
          <a:endParaRPr lang="en-US"/>
        </a:p>
      </dgm:t>
    </dgm:pt>
    <dgm:pt modelId="{12AE7AF2-0D88-4A13-8EF0-C10CC7ECC2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The task: </a:t>
          </a:r>
          <a:r>
            <a:rPr lang="en-US" dirty="0">
              <a:solidFill>
                <a:schemeClr val="bg1"/>
              </a:solidFill>
            </a:rPr>
            <a:t>Binary Classification using real-world clinical data</a:t>
          </a:r>
        </a:p>
      </dgm:t>
    </dgm:pt>
    <dgm:pt modelId="{AA8EFE5C-08EE-40BE-A6B8-C8ACB46ABFC5}" type="parTrans" cxnId="{F1E72BA2-C847-4A52-8966-51C62CBA3492}">
      <dgm:prSet/>
      <dgm:spPr/>
      <dgm:t>
        <a:bodyPr/>
        <a:lstStyle/>
        <a:p>
          <a:endParaRPr lang="en-US"/>
        </a:p>
      </dgm:t>
    </dgm:pt>
    <dgm:pt modelId="{53E2AD0E-BBD4-4B9F-8820-E52D502CAEBA}" type="sibTrans" cxnId="{F1E72BA2-C847-4A52-8966-51C62CBA3492}">
      <dgm:prSet/>
      <dgm:spPr/>
      <dgm:t>
        <a:bodyPr/>
        <a:lstStyle/>
        <a:p>
          <a:endParaRPr lang="en-US"/>
        </a:p>
      </dgm:t>
    </dgm:pt>
    <dgm:pt modelId="{6CAE979B-1510-45AA-B179-8471EA68B4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The approach: </a:t>
          </a:r>
          <a:r>
            <a:rPr lang="en-US" dirty="0">
              <a:solidFill>
                <a:schemeClr val="bg1"/>
              </a:solidFill>
            </a:rPr>
            <a:t>End-to-end, ethical ML pipeline</a:t>
          </a:r>
        </a:p>
      </dgm:t>
    </dgm:pt>
    <dgm:pt modelId="{C0F52145-5B95-4B1F-B29A-32EB9C4E29A4}" type="parTrans" cxnId="{5D46AE32-BF23-4582-871B-21C8AE8E7DDA}">
      <dgm:prSet/>
      <dgm:spPr/>
      <dgm:t>
        <a:bodyPr/>
        <a:lstStyle/>
        <a:p>
          <a:endParaRPr lang="en-US"/>
        </a:p>
      </dgm:t>
    </dgm:pt>
    <dgm:pt modelId="{1AC4A915-E5E3-4A62-964F-8B1DFE5AF910}" type="sibTrans" cxnId="{5D46AE32-BF23-4582-871B-21C8AE8E7DDA}">
      <dgm:prSet/>
      <dgm:spPr/>
      <dgm:t>
        <a:bodyPr/>
        <a:lstStyle/>
        <a:p>
          <a:endParaRPr lang="en-US"/>
        </a:p>
      </dgm:t>
    </dgm:pt>
    <dgm:pt modelId="{158029C0-E5CF-41BC-BE91-3D42261050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The outcome: </a:t>
          </a:r>
          <a:r>
            <a:rPr lang="en-US" dirty="0">
              <a:solidFill>
                <a:schemeClr val="bg1"/>
              </a:solidFill>
            </a:rPr>
            <a:t>Interpretable risk insights for clinicians</a:t>
          </a:r>
        </a:p>
      </dgm:t>
    </dgm:pt>
    <dgm:pt modelId="{4ECE8F15-0C6C-4BCD-B4C2-EF59AA51903E}" type="parTrans" cxnId="{0BA6C85A-4862-41FF-AE76-E3A1F2EE11EA}">
      <dgm:prSet/>
      <dgm:spPr/>
      <dgm:t>
        <a:bodyPr/>
        <a:lstStyle/>
        <a:p>
          <a:endParaRPr lang="en-US"/>
        </a:p>
      </dgm:t>
    </dgm:pt>
    <dgm:pt modelId="{F85DC6DC-02F0-4A6D-B934-D511717D2112}" type="sibTrans" cxnId="{0BA6C85A-4862-41FF-AE76-E3A1F2EE11EA}">
      <dgm:prSet/>
      <dgm:spPr/>
      <dgm:t>
        <a:bodyPr/>
        <a:lstStyle/>
        <a:p>
          <a:endParaRPr lang="en-US"/>
        </a:p>
      </dgm:t>
    </dgm:pt>
    <dgm:pt modelId="{A6106232-C802-449F-8B62-F877ACC03240}" type="pres">
      <dgm:prSet presAssocID="{6BD2AB7E-D6CD-4590-8205-1D45A78DCCCF}" presName="root" presStyleCnt="0">
        <dgm:presLayoutVars>
          <dgm:dir/>
          <dgm:resizeHandles val="exact"/>
        </dgm:presLayoutVars>
      </dgm:prSet>
      <dgm:spPr/>
    </dgm:pt>
    <dgm:pt modelId="{91D0F9C3-043C-4CD7-A6A9-8EA9C700C0F8}" type="pres">
      <dgm:prSet presAssocID="{43039B87-0B93-4E5A-A9A7-434B11F64489}" presName="compNode" presStyleCnt="0"/>
      <dgm:spPr/>
    </dgm:pt>
    <dgm:pt modelId="{58D325B7-D6D1-4F71-883D-90480DA43C60}" type="pres">
      <dgm:prSet presAssocID="{43039B87-0B93-4E5A-A9A7-434B11F6448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5426B12-7C26-461F-9130-926A922AB947}" type="pres">
      <dgm:prSet presAssocID="{43039B87-0B93-4E5A-A9A7-434B11F64489}" presName="spaceRect" presStyleCnt="0"/>
      <dgm:spPr/>
    </dgm:pt>
    <dgm:pt modelId="{8EA05F67-995E-44BE-90D5-CEFB489DFB3B}" type="pres">
      <dgm:prSet presAssocID="{43039B87-0B93-4E5A-A9A7-434B11F64489}" presName="textRect" presStyleLbl="revTx" presStyleIdx="0" presStyleCnt="5">
        <dgm:presLayoutVars>
          <dgm:chMax val="1"/>
          <dgm:chPref val="1"/>
        </dgm:presLayoutVars>
      </dgm:prSet>
      <dgm:spPr/>
    </dgm:pt>
    <dgm:pt modelId="{012FFD15-BC13-4848-8A91-DF920379E604}" type="pres">
      <dgm:prSet presAssocID="{BD2AB3A2-0290-4E5A-A076-EA91377AD09C}" presName="sibTrans" presStyleCnt="0"/>
      <dgm:spPr/>
    </dgm:pt>
    <dgm:pt modelId="{9167C4EC-861A-42EA-A35E-199F09D205BC}" type="pres">
      <dgm:prSet presAssocID="{809E63B8-D3BA-43A1-8B32-2002207B2B7E}" presName="compNode" presStyleCnt="0"/>
      <dgm:spPr/>
    </dgm:pt>
    <dgm:pt modelId="{E0729D21-07E4-4B20-8C30-3D1F455E8123}" type="pres">
      <dgm:prSet presAssocID="{809E63B8-D3BA-43A1-8B32-2002207B2B7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F77A5B2-8802-483B-B862-9B572A9AA72E}" type="pres">
      <dgm:prSet presAssocID="{809E63B8-D3BA-43A1-8B32-2002207B2B7E}" presName="spaceRect" presStyleCnt="0"/>
      <dgm:spPr/>
    </dgm:pt>
    <dgm:pt modelId="{C127408E-85B1-49F6-ADA8-DFB97CFD5749}" type="pres">
      <dgm:prSet presAssocID="{809E63B8-D3BA-43A1-8B32-2002207B2B7E}" presName="textRect" presStyleLbl="revTx" presStyleIdx="1" presStyleCnt="5">
        <dgm:presLayoutVars>
          <dgm:chMax val="1"/>
          <dgm:chPref val="1"/>
        </dgm:presLayoutVars>
      </dgm:prSet>
      <dgm:spPr/>
    </dgm:pt>
    <dgm:pt modelId="{FC841138-575B-4973-85AB-444A7247B74C}" type="pres">
      <dgm:prSet presAssocID="{BC91B528-2A92-4CFC-AF6D-892C11542791}" presName="sibTrans" presStyleCnt="0"/>
      <dgm:spPr/>
    </dgm:pt>
    <dgm:pt modelId="{EEE15516-FB4A-4851-A82A-AE70FEED51D0}" type="pres">
      <dgm:prSet presAssocID="{12AE7AF2-0D88-4A13-8EF0-C10CC7ECC23F}" presName="compNode" presStyleCnt="0"/>
      <dgm:spPr/>
    </dgm:pt>
    <dgm:pt modelId="{759691C6-CC9C-48F8-9AFC-436130C24BB0}" type="pres">
      <dgm:prSet presAssocID="{12AE7AF2-0D88-4A13-8EF0-C10CC7ECC23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7B5948-0BD4-4331-AED1-F1F143A88A6B}" type="pres">
      <dgm:prSet presAssocID="{12AE7AF2-0D88-4A13-8EF0-C10CC7ECC23F}" presName="spaceRect" presStyleCnt="0"/>
      <dgm:spPr/>
    </dgm:pt>
    <dgm:pt modelId="{3D8E8C49-B33C-43FD-89F5-9F764D74C0D0}" type="pres">
      <dgm:prSet presAssocID="{12AE7AF2-0D88-4A13-8EF0-C10CC7ECC23F}" presName="textRect" presStyleLbl="revTx" presStyleIdx="2" presStyleCnt="5">
        <dgm:presLayoutVars>
          <dgm:chMax val="1"/>
          <dgm:chPref val="1"/>
        </dgm:presLayoutVars>
      </dgm:prSet>
      <dgm:spPr/>
    </dgm:pt>
    <dgm:pt modelId="{6AACE0E5-87FF-4624-883F-40FF6D436919}" type="pres">
      <dgm:prSet presAssocID="{53E2AD0E-BBD4-4B9F-8820-E52D502CAEBA}" presName="sibTrans" presStyleCnt="0"/>
      <dgm:spPr/>
    </dgm:pt>
    <dgm:pt modelId="{0891FEF2-067A-410B-8056-E2D2187EA564}" type="pres">
      <dgm:prSet presAssocID="{6CAE979B-1510-45AA-B179-8471EA68B44A}" presName="compNode" presStyleCnt="0"/>
      <dgm:spPr/>
    </dgm:pt>
    <dgm:pt modelId="{C876519A-AD6E-4A24-A8B7-DDABF3F59A1A}" type="pres">
      <dgm:prSet presAssocID="{6CAE979B-1510-45AA-B179-8471EA68B44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5E828BD-4F5B-4D41-8898-65FF73ECD469}" type="pres">
      <dgm:prSet presAssocID="{6CAE979B-1510-45AA-B179-8471EA68B44A}" presName="spaceRect" presStyleCnt="0"/>
      <dgm:spPr/>
    </dgm:pt>
    <dgm:pt modelId="{66106162-5373-40F1-B89B-74FCA469FA4D}" type="pres">
      <dgm:prSet presAssocID="{6CAE979B-1510-45AA-B179-8471EA68B44A}" presName="textRect" presStyleLbl="revTx" presStyleIdx="3" presStyleCnt="5">
        <dgm:presLayoutVars>
          <dgm:chMax val="1"/>
          <dgm:chPref val="1"/>
        </dgm:presLayoutVars>
      </dgm:prSet>
      <dgm:spPr/>
    </dgm:pt>
    <dgm:pt modelId="{CA54AC32-904B-4853-806E-3A8AC6394F36}" type="pres">
      <dgm:prSet presAssocID="{1AC4A915-E5E3-4A62-964F-8B1DFE5AF910}" presName="sibTrans" presStyleCnt="0"/>
      <dgm:spPr/>
    </dgm:pt>
    <dgm:pt modelId="{BDB42445-DAB0-4415-906B-B44CFA67CB0D}" type="pres">
      <dgm:prSet presAssocID="{158029C0-E5CF-41BC-BE91-3D422610501D}" presName="compNode" presStyleCnt="0"/>
      <dgm:spPr/>
    </dgm:pt>
    <dgm:pt modelId="{C763AA7E-496F-4058-849A-425943478DA0}" type="pres">
      <dgm:prSet presAssocID="{158029C0-E5CF-41BC-BE91-3D422610501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7371B94-BDE9-467B-AFFD-CC841733385F}" type="pres">
      <dgm:prSet presAssocID="{158029C0-E5CF-41BC-BE91-3D422610501D}" presName="spaceRect" presStyleCnt="0"/>
      <dgm:spPr/>
    </dgm:pt>
    <dgm:pt modelId="{65C1F5E9-D4EA-4108-BFB1-84BC59F5BB11}" type="pres">
      <dgm:prSet presAssocID="{158029C0-E5CF-41BC-BE91-3D422610501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79A0912-D1FE-46F5-BF45-3CE446657A22}" type="presOf" srcId="{6CAE979B-1510-45AA-B179-8471EA68B44A}" destId="{66106162-5373-40F1-B89B-74FCA469FA4D}" srcOrd="0" destOrd="0" presId="urn:microsoft.com/office/officeart/2018/2/layout/IconLabelList"/>
    <dgm:cxn modelId="{5D46AE32-BF23-4582-871B-21C8AE8E7DDA}" srcId="{6BD2AB7E-D6CD-4590-8205-1D45A78DCCCF}" destId="{6CAE979B-1510-45AA-B179-8471EA68B44A}" srcOrd="3" destOrd="0" parTransId="{C0F52145-5B95-4B1F-B29A-32EB9C4E29A4}" sibTransId="{1AC4A915-E5E3-4A62-964F-8B1DFE5AF910}"/>
    <dgm:cxn modelId="{24BD0236-0206-48B2-AF54-55E79AB14F14}" type="presOf" srcId="{43039B87-0B93-4E5A-A9A7-434B11F64489}" destId="{8EA05F67-995E-44BE-90D5-CEFB489DFB3B}" srcOrd="0" destOrd="0" presId="urn:microsoft.com/office/officeart/2018/2/layout/IconLabelList"/>
    <dgm:cxn modelId="{90DD8F63-5A36-4524-A85B-8FD8C599CBE4}" type="presOf" srcId="{12AE7AF2-0D88-4A13-8EF0-C10CC7ECC23F}" destId="{3D8E8C49-B33C-43FD-89F5-9F764D74C0D0}" srcOrd="0" destOrd="0" presId="urn:microsoft.com/office/officeart/2018/2/layout/IconLabelList"/>
    <dgm:cxn modelId="{AEA0DB57-36AF-4447-8B52-653AD09274E7}" type="presOf" srcId="{6BD2AB7E-D6CD-4590-8205-1D45A78DCCCF}" destId="{A6106232-C802-449F-8B62-F877ACC03240}" srcOrd="0" destOrd="0" presId="urn:microsoft.com/office/officeart/2018/2/layout/IconLabelList"/>
    <dgm:cxn modelId="{0BA6C85A-4862-41FF-AE76-E3A1F2EE11EA}" srcId="{6BD2AB7E-D6CD-4590-8205-1D45A78DCCCF}" destId="{158029C0-E5CF-41BC-BE91-3D422610501D}" srcOrd="4" destOrd="0" parTransId="{4ECE8F15-0C6C-4BCD-B4C2-EF59AA51903E}" sibTransId="{F85DC6DC-02F0-4A6D-B934-D511717D2112}"/>
    <dgm:cxn modelId="{750BF4A0-A83E-4367-84A4-DB725B2A0214}" type="presOf" srcId="{158029C0-E5CF-41BC-BE91-3D422610501D}" destId="{65C1F5E9-D4EA-4108-BFB1-84BC59F5BB11}" srcOrd="0" destOrd="0" presId="urn:microsoft.com/office/officeart/2018/2/layout/IconLabelList"/>
    <dgm:cxn modelId="{75B2D8A1-96CF-44DD-BF6D-17752B98AB7D}" srcId="{6BD2AB7E-D6CD-4590-8205-1D45A78DCCCF}" destId="{43039B87-0B93-4E5A-A9A7-434B11F64489}" srcOrd="0" destOrd="0" parTransId="{D238F6AF-A7DA-4323-A74F-2ABE7DD9AB6A}" sibTransId="{BD2AB3A2-0290-4E5A-A076-EA91377AD09C}"/>
    <dgm:cxn modelId="{F1E72BA2-C847-4A52-8966-51C62CBA3492}" srcId="{6BD2AB7E-D6CD-4590-8205-1D45A78DCCCF}" destId="{12AE7AF2-0D88-4A13-8EF0-C10CC7ECC23F}" srcOrd="2" destOrd="0" parTransId="{AA8EFE5C-08EE-40BE-A6B8-C8ACB46ABFC5}" sibTransId="{53E2AD0E-BBD4-4B9F-8820-E52D502CAEBA}"/>
    <dgm:cxn modelId="{EF9699AB-4810-4B39-A6F8-38E823D16085}" srcId="{6BD2AB7E-D6CD-4590-8205-1D45A78DCCCF}" destId="{809E63B8-D3BA-43A1-8B32-2002207B2B7E}" srcOrd="1" destOrd="0" parTransId="{35C368D6-4A0D-4925-AB76-773B85BFB629}" sibTransId="{BC91B528-2A92-4CFC-AF6D-892C11542791}"/>
    <dgm:cxn modelId="{D30A1DE4-D506-4862-8E66-1D3C626D99B1}" type="presOf" srcId="{809E63B8-D3BA-43A1-8B32-2002207B2B7E}" destId="{C127408E-85B1-49F6-ADA8-DFB97CFD5749}" srcOrd="0" destOrd="0" presId="urn:microsoft.com/office/officeart/2018/2/layout/IconLabelList"/>
    <dgm:cxn modelId="{FF58C0AE-AF01-46D5-B730-FFB8D0379D99}" type="presParOf" srcId="{A6106232-C802-449F-8B62-F877ACC03240}" destId="{91D0F9C3-043C-4CD7-A6A9-8EA9C700C0F8}" srcOrd="0" destOrd="0" presId="urn:microsoft.com/office/officeart/2018/2/layout/IconLabelList"/>
    <dgm:cxn modelId="{5B0FFAEA-1AF1-4E49-9B54-D0652DCEFFFE}" type="presParOf" srcId="{91D0F9C3-043C-4CD7-A6A9-8EA9C700C0F8}" destId="{58D325B7-D6D1-4F71-883D-90480DA43C60}" srcOrd="0" destOrd="0" presId="urn:microsoft.com/office/officeart/2018/2/layout/IconLabelList"/>
    <dgm:cxn modelId="{A9C12163-210C-4389-B04B-268C28208B9E}" type="presParOf" srcId="{91D0F9C3-043C-4CD7-A6A9-8EA9C700C0F8}" destId="{D5426B12-7C26-461F-9130-926A922AB947}" srcOrd="1" destOrd="0" presId="urn:microsoft.com/office/officeart/2018/2/layout/IconLabelList"/>
    <dgm:cxn modelId="{92A25215-9601-4F6D-ACA8-7A4322F33BD8}" type="presParOf" srcId="{91D0F9C3-043C-4CD7-A6A9-8EA9C700C0F8}" destId="{8EA05F67-995E-44BE-90D5-CEFB489DFB3B}" srcOrd="2" destOrd="0" presId="urn:microsoft.com/office/officeart/2018/2/layout/IconLabelList"/>
    <dgm:cxn modelId="{7F1488AD-F77F-4D9F-81AB-7D9B0C8A6C60}" type="presParOf" srcId="{A6106232-C802-449F-8B62-F877ACC03240}" destId="{012FFD15-BC13-4848-8A91-DF920379E604}" srcOrd="1" destOrd="0" presId="urn:microsoft.com/office/officeart/2018/2/layout/IconLabelList"/>
    <dgm:cxn modelId="{7E1F0F99-716C-432C-A5CA-F3F49527A092}" type="presParOf" srcId="{A6106232-C802-449F-8B62-F877ACC03240}" destId="{9167C4EC-861A-42EA-A35E-199F09D205BC}" srcOrd="2" destOrd="0" presId="urn:microsoft.com/office/officeart/2018/2/layout/IconLabelList"/>
    <dgm:cxn modelId="{7B043513-5340-4E86-B395-EECA110DE301}" type="presParOf" srcId="{9167C4EC-861A-42EA-A35E-199F09D205BC}" destId="{E0729D21-07E4-4B20-8C30-3D1F455E8123}" srcOrd="0" destOrd="0" presId="urn:microsoft.com/office/officeart/2018/2/layout/IconLabelList"/>
    <dgm:cxn modelId="{5B2A3185-E9CC-4ECA-8164-8E2B16209F92}" type="presParOf" srcId="{9167C4EC-861A-42EA-A35E-199F09D205BC}" destId="{8F77A5B2-8802-483B-B862-9B572A9AA72E}" srcOrd="1" destOrd="0" presId="urn:microsoft.com/office/officeart/2018/2/layout/IconLabelList"/>
    <dgm:cxn modelId="{9A683FFD-BA41-49E0-B0FB-A7CE0D7E63EA}" type="presParOf" srcId="{9167C4EC-861A-42EA-A35E-199F09D205BC}" destId="{C127408E-85B1-49F6-ADA8-DFB97CFD5749}" srcOrd="2" destOrd="0" presId="urn:microsoft.com/office/officeart/2018/2/layout/IconLabelList"/>
    <dgm:cxn modelId="{76F58F9F-F230-4B08-9956-256B8274E90A}" type="presParOf" srcId="{A6106232-C802-449F-8B62-F877ACC03240}" destId="{FC841138-575B-4973-85AB-444A7247B74C}" srcOrd="3" destOrd="0" presId="urn:microsoft.com/office/officeart/2018/2/layout/IconLabelList"/>
    <dgm:cxn modelId="{B6C0CAD9-A34F-4D96-85E5-A791BED590B7}" type="presParOf" srcId="{A6106232-C802-449F-8B62-F877ACC03240}" destId="{EEE15516-FB4A-4851-A82A-AE70FEED51D0}" srcOrd="4" destOrd="0" presId="urn:microsoft.com/office/officeart/2018/2/layout/IconLabelList"/>
    <dgm:cxn modelId="{23AF5994-D88B-4B60-ABDA-1D130661ACB5}" type="presParOf" srcId="{EEE15516-FB4A-4851-A82A-AE70FEED51D0}" destId="{759691C6-CC9C-48F8-9AFC-436130C24BB0}" srcOrd="0" destOrd="0" presId="urn:microsoft.com/office/officeart/2018/2/layout/IconLabelList"/>
    <dgm:cxn modelId="{1D404CBD-1BA5-4CD0-968A-742EFE6227B5}" type="presParOf" srcId="{EEE15516-FB4A-4851-A82A-AE70FEED51D0}" destId="{5C7B5948-0BD4-4331-AED1-F1F143A88A6B}" srcOrd="1" destOrd="0" presId="urn:microsoft.com/office/officeart/2018/2/layout/IconLabelList"/>
    <dgm:cxn modelId="{ADA322AB-6C58-441F-9389-23731F08A0C7}" type="presParOf" srcId="{EEE15516-FB4A-4851-A82A-AE70FEED51D0}" destId="{3D8E8C49-B33C-43FD-89F5-9F764D74C0D0}" srcOrd="2" destOrd="0" presId="urn:microsoft.com/office/officeart/2018/2/layout/IconLabelList"/>
    <dgm:cxn modelId="{51F442EE-5830-4790-ABA5-912BE5D3CB35}" type="presParOf" srcId="{A6106232-C802-449F-8B62-F877ACC03240}" destId="{6AACE0E5-87FF-4624-883F-40FF6D436919}" srcOrd="5" destOrd="0" presId="urn:microsoft.com/office/officeart/2018/2/layout/IconLabelList"/>
    <dgm:cxn modelId="{8D27F828-954C-4FDC-812E-7ED4ADA2E665}" type="presParOf" srcId="{A6106232-C802-449F-8B62-F877ACC03240}" destId="{0891FEF2-067A-410B-8056-E2D2187EA564}" srcOrd="6" destOrd="0" presId="urn:microsoft.com/office/officeart/2018/2/layout/IconLabelList"/>
    <dgm:cxn modelId="{898C3CD5-CFE7-407A-ABC5-AB12E59076C1}" type="presParOf" srcId="{0891FEF2-067A-410B-8056-E2D2187EA564}" destId="{C876519A-AD6E-4A24-A8B7-DDABF3F59A1A}" srcOrd="0" destOrd="0" presId="urn:microsoft.com/office/officeart/2018/2/layout/IconLabelList"/>
    <dgm:cxn modelId="{4870ED88-02F0-4C89-9864-9ABAEAAA6F17}" type="presParOf" srcId="{0891FEF2-067A-410B-8056-E2D2187EA564}" destId="{E5E828BD-4F5B-4D41-8898-65FF73ECD469}" srcOrd="1" destOrd="0" presId="urn:microsoft.com/office/officeart/2018/2/layout/IconLabelList"/>
    <dgm:cxn modelId="{060A56E6-5E5D-4139-9AF7-DCC5A889FE71}" type="presParOf" srcId="{0891FEF2-067A-410B-8056-E2D2187EA564}" destId="{66106162-5373-40F1-B89B-74FCA469FA4D}" srcOrd="2" destOrd="0" presId="urn:microsoft.com/office/officeart/2018/2/layout/IconLabelList"/>
    <dgm:cxn modelId="{3ED4F6B6-042C-4CC8-8252-27340501417B}" type="presParOf" srcId="{A6106232-C802-449F-8B62-F877ACC03240}" destId="{CA54AC32-904B-4853-806E-3A8AC6394F36}" srcOrd="7" destOrd="0" presId="urn:microsoft.com/office/officeart/2018/2/layout/IconLabelList"/>
    <dgm:cxn modelId="{10971768-580B-4043-977D-0ADF22E60139}" type="presParOf" srcId="{A6106232-C802-449F-8B62-F877ACC03240}" destId="{BDB42445-DAB0-4415-906B-B44CFA67CB0D}" srcOrd="8" destOrd="0" presId="urn:microsoft.com/office/officeart/2018/2/layout/IconLabelList"/>
    <dgm:cxn modelId="{E1865CD8-4588-46A3-952E-CB0526F3164B}" type="presParOf" srcId="{BDB42445-DAB0-4415-906B-B44CFA67CB0D}" destId="{C763AA7E-496F-4058-849A-425943478DA0}" srcOrd="0" destOrd="0" presId="urn:microsoft.com/office/officeart/2018/2/layout/IconLabelList"/>
    <dgm:cxn modelId="{57FF07B5-0003-475D-A54C-8EB1C1FBB575}" type="presParOf" srcId="{BDB42445-DAB0-4415-906B-B44CFA67CB0D}" destId="{07371B94-BDE9-467B-AFFD-CC841733385F}" srcOrd="1" destOrd="0" presId="urn:microsoft.com/office/officeart/2018/2/layout/IconLabelList"/>
    <dgm:cxn modelId="{0A19D5ED-4956-49F3-8186-16B009EFBFBA}" type="presParOf" srcId="{BDB42445-DAB0-4415-906B-B44CFA67CB0D}" destId="{65C1F5E9-D4EA-4108-BFB1-84BC59F5BB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014946-69E5-46D5-A8FD-714B3D8D610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43ED2C-8D10-4487-A6B8-67CEEB0ADA2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Raw healthcare data is messy and incomplete </a:t>
          </a:r>
        </a:p>
      </dgm:t>
    </dgm:pt>
    <dgm:pt modelId="{7AF8E360-8669-4F56-80A8-15358305D78D}" type="parTrans" cxnId="{E2E790DD-D212-4FEA-BBB0-978394FD6F9E}">
      <dgm:prSet/>
      <dgm:spPr/>
      <dgm:t>
        <a:bodyPr/>
        <a:lstStyle/>
        <a:p>
          <a:endParaRPr lang="en-US"/>
        </a:p>
      </dgm:t>
    </dgm:pt>
    <dgm:pt modelId="{FBCB955E-BD96-4BB4-B32F-17F5131918AC}" type="sibTrans" cxnId="{E2E790DD-D212-4FEA-BBB0-978394FD6F9E}">
      <dgm:prSet/>
      <dgm:spPr/>
      <dgm:t>
        <a:bodyPr/>
        <a:lstStyle/>
        <a:p>
          <a:endParaRPr lang="en-US"/>
        </a:p>
      </dgm:t>
    </dgm:pt>
    <dgm:pt modelId="{BB6B9A06-DA79-4C86-98DA-F6FD52625E4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Missing values handled using domain-aware logic </a:t>
          </a:r>
        </a:p>
      </dgm:t>
    </dgm:pt>
    <dgm:pt modelId="{7F6B60DB-41C3-4DC9-807A-468C5773BDA1}" type="parTrans" cxnId="{4280BF0E-52F3-46A0-93E2-4B173BCABE04}">
      <dgm:prSet/>
      <dgm:spPr/>
      <dgm:t>
        <a:bodyPr/>
        <a:lstStyle/>
        <a:p>
          <a:endParaRPr lang="en-US"/>
        </a:p>
      </dgm:t>
    </dgm:pt>
    <dgm:pt modelId="{EC68D128-FA04-432B-A575-5EBB18D46127}" type="sibTrans" cxnId="{4280BF0E-52F3-46A0-93E2-4B173BCABE04}">
      <dgm:prSet/>
      <dgm:spPr/>
      <dgm:t>
        <a:bodyPr/>
        <a:lstStyle/>
        <a:p>
          <a:endParaRPr lang="en-US"/>
        </a:p>
      </dgm:t>
    </dgm:pt>
    <dgm:pt modelId="{290716A6-E934-4144-AE3A-A42FE787ECA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Invalid and duplicate records removed </a:t>
          </a:r>
        </a:p>
      </dgm:t>
    </dgm:pt>
    <dgm:pt modelId="{AA51BA1A-CBAB-4B00-8B2A-78DF14FF0458}" type="parTrans" cxnId="{AA3EBC2D-9C03-412F-9F7F-C77C1C8CC9B9}">
      <dgm:prSet/>
      <dgm:spPr/>
      <dgm:t>
        <a:bodyPr/>
        <a:lstStyle/>
        <a:p>
          <a:endParaRPr lang="en-US"/>
        </a:p>
      </dgm:t>
    </dgm:pt>
    <dgm:pt modelId="{F66C6832-5ED6-457C-B7E8-E0920B9285A1}" type="sibTrans" cxnId="{AA3EBC2D-9C03-412F-9F7F-C77C1C8CC9B9}">
      <dgm:prSet/>
      <dgm:spPr/>
      <dgm:t>
        <a:bodyPr/>
        <a:lstStyle/>
        <a:p>
          <a:endParaRPr lang="en-US"/>
        </a:p>
      </dgm:t>
    </dgm:pt>
    <dgm:pt modelId="{2E090DE4-3C8B-481C-86C4-55FBEBB6721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Preprocessing pipeline built for reproducibility </a:t>
          </a:r>
        </a:p>
      </dgm:t>
    </dgm:pt>
    <dgm:pt modelId="{61102D41-137A-4AEB-A48E-4A7B7EA9CDB3}" type="parTrans" cxnId="{1B9B74A8-18D8-4CD9-9F53-56548BD1948C}">
      <dgm:prSet/>
      <dgm:spPr/>
      <dgm:t>
        <a:bodyPr/>
        <a:lstStyle/>
        <a:p>
          <a:endParaRPr lang="en-US"/>
        </a:p>
      </dgm:t>
    </dgm:pt>
    <dgm:pt modelId="{E4D0D565-335F-4EAD-915E-D8ED349C92B3}" type="sibTrans" cxnId="{1B9B74A8-18D8-4CD9-9F53-56548BD1948C}">
      <dgm:prSet/>
      <dgm:spPr/>
      <dgm:t>
        <a:bodyPr/>
        <a:lstStyle/>
        <a:p>
          <a:endParaRPr lang="en-US"/>
        </a:p>
      </dgm:t>
    </dgm:pt>
    <dgm:pt modelId="{72B00532-6ABA-4857-AC80-AD7864CB733F}" type="pres">
      <dgm:prSet presAssocID="{5A014946-69E5-46D5-A8FD-714B3D8D610C}" presName="vert0" presStyleCnt="0">
        <dgm:presLayoutVars>
          <dgm:dir/>
          <dgm:animOne val="branch"/>
          <dgm:animLvl val="lvl"/>
        </dgm:presLayoutVars>
      </dgm:prSet>
      <dgm:spPr/>
    </dgm:pt>
    <dgm:pt modelId="{F25B297E-F8C6-48E8-AA90-160100043107}" type="pres">
      <dgm:prSet presAssocID="{E943ED2C-8D10-4487-A6B8-67CEEB0ADA2B}" presName="thickLine" presStyleLbl="alignNode1" presStyleIdx="0" presStyleCnt="4"/>
      <dgm:spPr/>
    </dgm:pt>
    <dgm:pt modelId="{9A76EC89-7B79-4B4B-804A-0989A7357A97}" type="pres">
      <dgm:prSet presAssocID="{E943ED2C-8D10-4487-A6B8-67CEEB0ADA2B}" presName="horz1" presStyleCnt="0"/>
      <dgm:spPr/>
    </dgm:pt>
    <dgm:pt modelId="{9FEE5535-0831-4002-A036-604151A62672}" type="pres">
      <dgm:prSet presAssocID="{E943ED2C-8D10-4487-A6B8-67CEEB0ADA2B}" presName="tx1" presStyleLbl="revTx" presStyleIdx="0" presStyleCnt="4"/>
      <dgm:spPr/>
    </dgm:pt>
    <dgm:pt modelId="{6A82FEE0-76ED-4ED6-9CED-0B8E8BA8D7CF}" type="pres">
      <dgm:prSet presAssocID="{E943ED2C-8D10-4487-A6B8-67CEEB0ADA2B}" presName="vert1" presStyleCnt="0"/>
      <dgm:spPr/>
    </dgm:pt>
    <dgm:pt modelId="{EACB700B-543A-4AAD-A30A-7C96D862C0EF}" type="pres">
      <dgm:prSet presAssocID="{BB6B9A06-DA79-4C86-98DA-F6FD52625E48}" presName="thickLine" presStyleLbl="alignNode1" presStyleIdx="1" presStyleCnt="4"/>
      <dgm:spPr/>
    </dgm:pt>
    <dgm:pt modelId="{D96C8079-564B-4B44-949D-48FE6AD9E7C1}" type="pres">
      <dgm:prSet presAssocID="{BB6B9A06-DA79-4C86-98DA-F6FD52625E48}" presName="horz1" presStyleCnt="0"/>
      <dgm:spPr/>
    </dgm:pt>
    <dgm:pt modelId="{84F60FF0-0FB2-4CA6-A3C8-008BB7AAA335}" type="pres">
      <dgm:prSet presAssocID="{BB6B9A06-DA79-4C86-98DA-F6FD52625E48}" presName="tx1" presStyleLbl="revTx" presStyleIdx="1" presStyleCnt="4"/>
      <dgm:spPr/>
    </dgm:pt>
    <dgm:pt modelId="{9EB8EF78-F4BE-4E25-87DB-AB9090712C24}" type="pres">
      <dgm:prSet presAssocID="{BB6B9A06-DA79-4C86-98DA-F6FD52625E48}" presName="vert1" presStyleCnt="0"/>
      <dgm:spPr/>
    </dgm:pt>
    <dgm:pt modelId="{B73855FE-62BD-4DFE-BC82-6A1D3226193E}" type="pres">
      <dgm:prSet presAssocID="{290716A6-E934-4144-AE3A-A42FE787ECA1}" presName="thickLine" presStyleLbl="alignNode1" presStyleIdx="2" presStyleCnt="4"/>
      <dgm:spPr/>
    </dgm:pt>
    <dgm:pt modelId="{8567BC81-6B37-47E6-AFCB-FEB7A8F9952D}" type="pres">
      <dgm:prSet presAssocID="{290716A6-E934-4144-AE3A-A42FE787ECA1}" presName="horz1" presStyleCnt="0"/>
      <dgm:spPr/>
    </dgm:pt>
    <dgm:pt modelId="{DB8A00A6-9F5D-46B1-9312-3049B5416BCA}" type="pres">
      <dgm:prSet presAssocID="{290716A6-E934-4144-AE3A-A42FE787ECA1}" presName="tx1" presStyleLbl="revTx" presStyleIdx="2" presStyleCnt="4"/>
      <dgm:spPr/>
    </dgm:pt>
    <dgm:pt modelId="{2DA8A0B5-B3AE-4D1A-812B-015A12AAE931}" type="pres">
      <dgm:prSet presAssocID="{290716A6-E934-4144-AE3A-A42FE787ECA1}" presName="vert1" presStyleCnt="0"/>
      <dgm:spPr/>
    </dgm:pt>
    <dgm:pt modelId="{5D973DA1-7566-4E5E-B4B2-333EA6804BC5}" type="pres">
      <dgm:prSet presAssocID="{2E090DE4-3C8B-481C-86C4-55FBEBB67214}" presName="thickLine" presStyleLbl="alignNode1" presStyleIdx="3" presStyleCnt="4"/>
      <dgm:spPr/>
    </dgm:pt>
    <dgm:pt modelId="{85235BDD-1B69-4D95-8DA8-3F210D6383AE}" type="pres">
      <dgm:prSet presAssocID="{2E090DE4-3C8B-481C-86C4-55FBEBB67214}" presName="horz1" presStyleCnt="0"/>
      <dgm:spPr/>
    </dgm:pt>
    <dgm:pt modelId="{FC1D0A4C-77DD-4FDB-AF5B-56671399B090}" type="pres">
      <dgm:prSet presAssocID="{2E090DE4-3C8B-481C-86C4-55FBEBB67214}" presName="tx1" presStyleLbl="revTx" presStyleIdx="3" presStyleCnt="4"/>
      <dgm:spPr/>
    </dgm:pt>
    <dgm:pt modelId="{96C03104-6A03-436A-B207-A1668D5738E7}" type="pres">
      <dgm:prSet presAssocID="{2E090DE4-3C8B-481C-86C4-55FBEBB67214}" presName="vert1" presStyleCnt="0"/>
      <dgm:spPr/>
    </dgm:pt>
  </dgm:ptLst>
  <dgm:cxnLst>
    <dgm:cxn modelId="{4280BF0E-52F3-46A0-93E2-4B173BCABE04}" srcId="{5A014946-69E5-46D5-A8FD-714B3D8D610C}" destId="{BB6B9A06-DA79-4C86-98DA-F6FD52625E48}" srcOrd="1" destOrd="0" parTransId="{7F6B60DB-41C3-4DC9-807A-468C5773BDA1}" sibTransId="{EC68D128-FA04-432B-A575-5EBB18D46127}"/>
    <dgm:cxn modelId="{AA3EBC2D-9C03-412F-9F7F-C77C1C8CC9B9}" srcId="{5A014946-69E5-46D5-A8FD-714B3D8D610C}" destId="{290716A6-E934-4144-AE3A-A42FE787ECA1}" srcOrd="2" destOrd="0" parTransId="{AA51BA1A-CBAB-4B00-8B2A-78DF14FF0458}" sibTransId="{F66C6832-5ED6-457C-B7E8-E0920B9285A1}"/>
    <dgm:cxn modelId="{A3B3D03C-EA46-4394-A3A6-1D45CE331151}" type="presOf" srcId="{5A014946-69E5-46D5-A8FD-714B3D8D610C}" destId="{72B00532-6ABA-4857-AC80-AD7864CB733F}" srcOrd="0" destOrd="0" presId="urn:microsoft.com/office/officeart/2008/layout/LinedList"/>
    <dgm:cxn modelId="{882F8F51-2EC7-4DBC-96A3-9BFDDB7DF385}" type="presOf" srcId="{290716A6-E934-4144-AE3A-A42FE787ECA1}" destId="{DB8A00A6-9F5D-46B1-9312-3049B5416BCA}" srcOrd="0" destOrd="0" presId="urn:microsoft.com/office/officeart/2008/layout/LinedList"/>
    <dgm:cxn modelId="{4532E789-2B5E-41AC-92CF-A2FA1584E51C}" type="presOf" srcId="{E943ED2C-8D10-4487-A6B8-67CEEB0ADA2B}" destId="{9FEE5535-0831-4002-A036-604151A62672}" srcOrd="0" destOrd="0" presId="urn:microsoft.com/office/officeart/2008/layout/LinedList"/>
    <dgm:cxn modelId="{1B9B74A8-18D8-4CD9-9F53-56548BD1948C}" srcId="{5A014946-69E5-46D5-A8FD-714B3D8D610C}" destId="{2E090DE4-3C8B-481C-86C4-55FBEBB67214}" srcOrd="3" destOrd="0" parTransId="{61102D41-137A-4AEB-A48E-4A7B7EA9CDB3}" sibTransId="{E4D0D565-335F-4EAD-915E-D8ED349C92B3}"/>
    <dgm:cxn modelId="{E2E790DD-D212-4FEA-BBB0-978394FD6F9E}" srcId="{5A014946-69E5-46D5-A8FD-714B3D8D610C}" destId="{E943ED2C-8D10-4487-A6B8-67CEEB0ADA2B}" srcOrd="0" destOrd="0" parTransId="{7AF8E360-8669-4F56-80A8-15358305D78D}" sibTransId="{FBCB955E-BD96-4BB4-B32F-17F5131918AC}"/>
    <dgm:cxn modelId="{EA0BB6DE-9EA3-4E66-B70E-72A29FE89E64}" type="presOf" srcId="{2E090DE4-3C8B-481C-86C4-55FBEBB67214}" destId="{FC1D0A4C-77DD-4FDB-AF5B-56671399B090}" srcOrd="0" destOrd="0" presId="urn:microsoft.com/office/officeart/2008/layout/LinedList"/>
    <dgm:cxn modelId="{B5CDA7EB-A36E-4073-A4E7-4FED1DEA6A0B}" type="presOf" srcId="{BB6B9A06-DA79-4C86-98DA-F6FD52625E48}" destId="{84F60FF0-0FB2-4CA6-A3C8-008BB7AAA335}" srcOrd="0" destOrd="0" presId="urn:microsoft.com/office/officeart/2008/layout/LinedList"/>
    <dgm:cxn modelId="{84306538-8EF3-4035-9AA3-4A7B6156FD6B}" type="presParOf" srcId="{72B00532-6ABA-4857-AC80-AD7864CB733F}" destId="{F25B297E-F8C6-48E8-AA90-160100043107}" srcOrd="0" destOrd="0" presId="urn:microsoft.com/office/officeart/2008/layout/LinedList"/>
    <dgm:cxn modelId="{FE8F1E0D-8CB4-430C-956C-641F2FC7A53A}" type="presParOf" srcId="{72B00532-6ABA-4857-AC80-AD7864CB733F}" destId="{9A76EC89-7B79-4B4B-804A-0989A7357A97}" srcOrd="1" destOrd="0" presId="urn:microsoft.com/office/officeart/2008/layout/LinedList"/>
    <dgm:cxn modelId="{48ABBAAD-3392-468E-A0C1-04E36BB4FC70}" type="presParOf" srcId="{9A76EC89-7B79-4B4B-804A-0989A7357A97}" destId="{9FEE5535-0831-4002-A036-604151A62672}" srcOrd="0" destOrd="0" presId="urn:microsoft.com/office/officeart/2008/layout/LinedList"/>
    <dgm:cxn modelId="{9CFF529A-EA8A-4925-8EEF-720A4176A798}" type="presParOf" srcId="{9A76EC89-7B79-4B4B-804A-0989A7357A97}" destId="{6A82FEE0-76ED-4ED6-9CED-0B8E8BA8D7CF}" srcOrd="1" destOrd="0" presId="urn:microsoft.com/office/officeart/2008/layout/LinedList"/>
    <dgm:cxn modelId="{3AC7A0BB-C97B-4A29-9BC6-26EC98AB213C}" type="presParOf" srcId="{72B00532-6ABA-4857-AC80-AD7864CB733F}" destId="{EACB700B-543A-4AAD-A30A-7C96D862C0EF}" srcOrd="2" destOrd="0" presId="urn:microsoft.com/office/officeart/2008/layout/LinedList"/>
    <dgm:cxn modelId="{AF3AF4F6-493A-4DB0-95B9-27B227FEE98E}" type="presParOf" srcId="{72B00532-6ABA-4857-AC80-AD7864CB733F}" destId="{D96C8079-564B-4B44-949D-48FE6AD9E7C1}" srcOrd="3" destOrd="0" presId="urn:microsoft.com/office/officeart/2008/layout/LinedList"/>
    <dgm:cxn modelId="{B1026B24-0A9D-4352-9C97-479A17B73B0D}" type="presParOf" srcId="{D96C8079-564B-4B44-949D-48FE6AD9E7C1}" destId="{84F60FF0-0FB2-4CA6-A3C8-008BB7AAA335}" srcOrd="0" destOrd="0" presId="urn:microsoft.com/office/officeart/2008/layout/LinedList"/>
    <dgm:cxn modelId="{4FFED11B-DE98-462A-8263-7FB6D359A8C9}" type="presParOf" srcId="{D96C8079-564B-4B44-949D-48FE6AD9E7C1}" destId="{9EB8EF78-F4BE-4E25-87DB-AB9090712C24}" srcOrd="1" destOrd="0" presId="urn:microsoft.com/office/officeart/2008/layout/LinedList"/>
    <dgm:cxn modelId="{37DFE549-9AEE-411F-8AC4-AA5496EF3985}" type="presParOf" srcId="{72B00532-6ABA-4857-AC80-AD7864CB733F}" destId="{B73855FE-62BD-4DFE-BC82-6A1D3226193E}" srcOrd="4" destOrd="0" presId="urn:microsoft.com/office/officeart/2008/layout/LinedList"/>
    <dgm:cxn modelId="{267BC466-FB02-4B36-9D81-86D72FEDC3E2}" type="presParOf" srcId="{72B00532-6ABA-4857-AC80-AD7864CB733F}" destId="{8567BC81-6B37-47E6-AFCB-FEB7A8F9952D}" srcOrd="5" destOrd="0" presId="urn:microsoft.com/office/officeart/2008/layout/LinedList"/>
    <dgm:cxn modelId="{3A381FF7-BEED-4BC8-AAF1-8FB8C741212B}" type="presParOf" srcId="{8567BC81-6B37-47E6-AFCB-FEB7A8F9952D}" destId="{DB8A00A6-9F5D-46B1-9312-3049B5416BCA}" srcOrd="0" destOrd="0" presId="urn:microsoft.com/office/officeart/2008/layout/LinedList"/>
    <dgm:cxn modelId="{C8A67D12-6C56-463C-99E8-2C87FEFA37A9}" type="presParOf" srcId="{8567BC81-6B37-47E6-AFCB-FEB7A8F9952D}" destId="{2DA8A0B5-B3AE-4D1A-812B-015A12AAE931}" srcOrd="1" destOrd="0" presId="urn:microsoft.com/office/officeart/2008/layout/LinedList"/>
    <dgm:cxn modelId="{5A8515D8-3BC1-436C-B873-AEACD39444BA}" type="presParOf" srcId="{72B00532-6ABA-4857-AC80-AD7864CB733F}" destId="{5D973DA1-7566-4E5E-B4B2-333EA6804BC5}" srcOrd="6" destOrd="0" presId="urn:microsoft.com/office/officeart/2008/layout/LinedList"/>
    <dgm:cxn modelId="{1667E8A4-4E6A-4A73-8676-DD986ADC1991}" type="presParOf" srcId="{72B00532-6ABA-4857-AC80-AD7864CB733F}" destId="{85235BDD-1B69-4D95-8DA8-3F210D6383AE}" srcOrd="7" destOrd="0" presId="urn:microsoft.com/office/officeart/2008/layout/LinedList"/>
    <dgm:cxn modelId="{5FA00272-2946-4F8D-875E-BDF78C74FFA2}" type="presParOf" srcId="{85235BDD-1B69-4D95-8DA8-3F210D6383AE}" destId="{FC1D0A4C-77DD-4FDB-AF5B-56671399B090}" srcOrd="0" destOrd="0" presId="urn:microsoft.com/office/officeart/2008/layout/LinedList"/>
    <dgm:cxn modelId="{2747C9E7-F692-4C88-AF1C-8A0941D4202B}" type="presParOf" srcId="{85235BDD-1B69-4D95-8DA8-3F210D6383AE}" destId="{96C03104-6A03-436A-B207-A1668D5738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325B7-D6D1-4F71-883D-90480DA43C60}">
      <dsp:nvSpPr>
        <dsp:cNvPr id="0" name=""/>
        <dsp:cNvSpPr/>
      </dsp:nvSpPr>
      <dsp:spPr>
        <a:xfrm>
          <a:off x="1200833" y="933831"/>
          <a:ext cx="975446" cy="975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05F67-995E-44BE-90D5-CEFB489DFB3B}">
      <dsp:nvSpPr>
        <dsp:cNvPr id="0" name=""/>
        <dsp:cNvSpPr/>
      </dsp:nvSpPr>
      <dsp:spPr>
        <a:xfrm>
          <a:off x="604726" y="2208700"/>
          <a:ext cx="2167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The Challenge: </a:t>
          </a:r>
          <a:r>
            <a:rPr lang="en-US" sz="1500" kern="1200" dirty="0">
              <a:solidFill>
                <a:schemeClr val="bg1"/>
              </a:solidFill>
            </a:rPr>
            <a:t>Avoidable  readmissions </a:t>
          </a:r>
        </a:p>
      </dsp:txBody>
      <dsp:txXfrm>
        <a:off x="604726" y="2208700"/>
        <a:ext cx="2167659" cy="720000"/>
      </dsp:txXfrm>
    </dsp:sp>
    <dsp:sp modelId="{E0729D21-07E4-4B20-8C30-3D1F455E8123}">
      <dsp:nvSpPr>
        <dsp:cNvPr id="0" name=""/>
        <dsp:cNvSpPr/>
      </dsp:nvSpPr>
      <dsp:spPr>
        <a:xfrm>
          <a:off x="3747833" y="933831"/>
          <a:ext cx="975446" cy="975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7408E-85B1-49F6-ADA8-DFB97CFD5749}">
      <dsp:nvSpPr>
        <dsp:cNvPr id="0" name=""/>
        <dsp:cNvSpPr/>
      </dsp:nvSpPr>
      <dsp:spPr>
        <a:xfrm>
          <a:off x="3151727" y="2208700"/>
          <a:ext cx="2167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The question: </a:t>
          </a:r>
          <a:r>
            <a:rPr lang="en-US" sz="1500" kern="1200" dirty="0">
              <a:solidFill>
                <a:schemeClr val="bg1"/>
              </a:solidFill>
            </a:rPr>
            <a:t>Can we identify risk before discharge?</a:t>
          </a:r>
        </a:p>
      </dsp:txBody>
      <dsp:txXfrm>
        <a:off x="3151727" y="2208700"/>
        <a:ext cx="2167659" cy="720000"/>
      </dsp:txXfrm>
    </dsp:sp>
    <dsp:sp modelId="{759691C6-CC9C-48F8-9AFC-436130C24BB0}">
      <dsp:nvSpPr>
        <dsp:cNvPr id="0" name=""/>
        <dsp:cNvSpPr/>
      </dsp:nvSpPr>
      <dsp:spPr>
        <a:xfrm>
          <a:off x="6294834" y="933831"/>
          <a:ext cx="975446" cy="975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E8C49-B33C-43FD-89F5-9F764D74C0D0}">
      <dsp:nvSpPr>
        <dsp:cNvPr id="0" name=""/>
        <dsp:cNvSpPr/>
      </dsp:nvSpPr>
      <dsp:spPr>
        <a:xfrm>
          <a:off x="5698727" y="2208700"/>
          <a:ext cx="2167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The task: </a:t>
          </a:r>
          <a:r>
            <a:rPr lang="en-US" sz="1500" kern="1200" dirty="0">
              <a:solidFill>
                <a:schemeClr val="bg1"/>
              </a:solidFill>
            </a:rPr>
            <a:t>Binary Classification using real-world clinical data</a:t>
          </a:r>
        </a:p>
      </dsp:txBody>
      <dsp:txXfrm>
        <a:off x="5698727" y="2208700"/>
        <a:ext cx="2167659" cy="720000"/>
      </dsp:txXfrm>
    </dsp:sp>
    <dsp:sp modelId="{C876519A-AD6E-4A24-A8B7-DDABF3F59A1A}">
      <dsp:nvSpPr>
        <dsp:cNvPr id="0" name=""/>
        <dsp:cNvSpPr/>
      </dsp:nvSpPr>
      <dsp:spPr>
        <a:xfrm>
          <a:off x="8841834" y="933831"/>
          <a:ext cx="975446" cy="975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06162-5373-40F1-B89B-74FCA469FA4D}">
      <dsp:nvSpPr>
        <dsp:cNvPr id="0" name=""/>
        <dsp:cNvSpPr/>
      </dsp:nvSpPr>
      <dsp:spPr>
        <a:xfrm>
          <a:off x="8245727" y="2208700"/>
          <a:ext cx="2167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The approach: </a:t>
          </a:r>
          <a:r>
            <a:rPr lang="en-US" sz="1500" kern="1200" dirty="0">
              <a:solidFill>
                <a:schemeClr val="bg1"/>
              </a:solidFill>
            </a:rPr>
            <a:t>End-to-end, ethical ML pipeline</a:t>
          </a:r>
        </a:p>
      </dsp:txBody>
      <dsp:txXfrm>
        <a:off x="8245727" y="2208700"/>
        <a:ext cx="2167659" cy="720000"/>
      </dsp:txXfrm>
    </dsp:sp>
    <dsp:sp modelId="{C763AA7E-496F-4058-849A-425943478DA0}">
      <dsp:nvSpPr>
        <dsp:cNvPr id="0" name=""/>
        <dsp:cNvSpPr/>
      </dsp:nvSpPr>
      <dsp:spPr>
        <a:xfrm>
          <a:off x="11388834" y="933831"/>
          <a:ext cx="975446" cy="9754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1F5E9-D4EA-4108-BFB1-84BC59F5BB11}">
      <dsp:nvSpPr>
        <dsp:cNvPr id="0" name=""/>
        <dsp:cNvSpPr/>
      </dsp:nvSpPr>
      <dsp:spPr>
        <a:xfrm>
          <a:off x="10792728" y="2208700"/>
          <a:ext cx="2167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The outcome: </a:t>
          </a:r>
          <a:r>
            <a:rPr lang="en-US" sz="1500" kern="1200" dirty="0">
              <a:solidFill>
                <a:schemeClr val="bg1"/>
              </a:solidFill>
            </a:rPr>
            <a:t>Interpretable risk insights for clinicians</a:t>
          </a:r>
        </a:p>
      </dsp:txBody>
      <dsp:txXfrm>
        <a:off x="10792728" y="2208700"/>
        <a:ext cx="216765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B297E-F8C6-48E8-AA90-160100043107}">
      <dsp:nvSpPr>
        <dsp:cNvPr id="0" name=""/>
        <dsp:cNvSpPr/>
      </dsp:nvSpPr>
      <dsp:spPr>
        <a:xfrm>
          <a:off x="0" y="0"/>
          <a:ext cx="10591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E5535-0831-4002-A036-604151A62672}">
      <dsp:nvSpPr>
        <dsp:cNvPr id="0" name=""/>
        <dsp:cNvSpPr/>
      </dsp:nvSpPr>
      <dsp:spPr>
        <a:xfrm>
          <a:off x="0" y="0"/>
          <a:ext cx="10591799" cy="107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Raw healthcare data is messy and incomplete </a:t>
          </a:r>
        </a:p>
      </dsp:txBody>
      <dsp:txXfrm>
        <a:off x="0" y="0"/>
        <a:ext cx="10591799" cy="1070132"/>
      </dsp:txXfrm>
    </dsp:sp>
    <dsp:sp modelId="{EACB700B-543A-4AAD-A30A-7C96D862C0EF}">
      <dsp:nvSpPr>
        <dsp:cNvPr id="0" name=""/>
        <dsp:cNvSpPr/>
      </dsp:nvSpPr>
      <dsp:spPr>
        <a:xfrm>
          <a:off x="0" y="1070132"/>
          <a:ext cx="10591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60FF0-0FB2-4CA6-A3C8-008BB7AAA335}">
      <dsp:nvSpPr>
        <dsp:cNvPr id="0" name=""/>
        <dsp:cNvSpPr/>
      </dsp:nvSpPr>
      <dsp:spPr>
        <a:xfrm>
          <a:off x="0" y="1070132"/>
          <a:ext cx="10591799" cy="107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Missing values handled using domain-aware logic </a:t>
          </a:r>
        </a:p>
      </dsp:txBody>
      <dsp:txXfrm>
        <a:off x="0" y="1070132"/>
        <a:ext cx="10591799" cy="1070132"/>
      </dsp:txXfrm>
    </dsp:sp>
    <dsp:sp modelId="{B73855FE-62BD-4DFE-BC82-6A1D3226193E}">
      <dsp:nvSpPr>
        <dsp:cNvPr id="0" name=""/>
        <dsp:cNvSpPr/>
      </dsp:nvSpPr>
      <dsp:spPr>
        <a:xfrm>
          <a:off x="0" y="2140265"/>
          <a:ext cx="10591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A00A6-9F5D-46B1-9312-3049B5416BCA}">
      <dsp:nvSpPr>
        <dsp:cNvPr id="0" name=""/>
        <dsp:cNvSpPr/>
      </dsp:nvSpPr>
      <dsp:spPr>
        <a:xfrm>
          <a:off x="0" y="2140265"/>
          <a:ext cx="10591799" cy="107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Invalid and duplicate records removed </a:t>
          </a:r>
        </a:p>
      </dsp:txBody>
      <dsp:txXfrm>
        <a:off x="0" y="2140265"/>
        <a:ext cx="10591799" cy="1070132"/>
      </dsp:txXfrm>
    </dsp:sp>
    <dsp:sp modelId="{5D973DA1-7566-4E5E-B4B2-333EA6804BC5}">
      <dsp:nvSpPr>
        <dsp:cNvPr id="0" name=""/>
        <dsp:cNvSpPr/>
      </dsp:nvSpPr>
      <dsp:spPr>
        <a:xfrm>
          <a:off x="0" y="3210398"/>
          <a:ext cx="10591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0A4C-77DD-4FDB-AF5B-56671399B090}">
      <dsp:nvSpPr>
        <dsp:cNvPr id="0" name=""/>
        <dsp:cNvSpPr/>
      </dsp:nvSpPr>
      <dsp:spPr>
        <a:xfrm>
          <a:off x="0" y="3210398"/>
          <a:ext cx="10591799" cy="107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/>
              </a:solidFill>
            </a:rPr>
            <a:t>Preprocessing pipeline built for reproducibility </a:t>
          </a:r>
        </a:p>
      </dsp:txBody>
      <dsp:txXfrm>
        <a:off x="0" y="3210398"/>
        <a:ext cx="10591799" cy="1070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Before diving into the technical details, I’ll start with a brief overview of the project.</a:t>
            </a:r>
          </a:p>
          <a:p>
            <a:endParaRPr lang="en-US"/>
          </a:p>
          <a:p>
            <a:r>
              <a:rPr lang="en-US"/>
              <a:t>The problem addressed is the prediction of 30-day hospital readmissions, which is framed as a supervised binary classification task.</a:t>
            </a:r>
          </a:p>
          <a:p>
            <a:endParaRPr lang="en-US"/>
          </a:p>
          <a:p>
            <a:r>
              <a:rPr lang="en-US"/>
              <a:t>The analysis uses a large, multi-hospital clinical dataset and follows a complete machine learning lifecycle, from preprocessing to modeling, explainability, and fairness assessment.</a:t>
            </a:r>
          </a:p>
          <a:p>
            <a:endParaRPr lang="en-US"/>
          </a:p>
          <a:p>
            <a:r>
              <a:rPr lang="en-US"/>
              <a:t>The final output is an interpretable risk prediction generated at discharge, designed to be usable in real-world clinical settings.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goal of this project is to predict whether a patient will be readmitted within 30 days of discharge.</a:t>
            </a:r>
          </a:p>
          <a:p>
            <a:endParaRPr lang="en-US" dirty="0"/>
          </a:p>
          <a:p>
            <a:r>
              <a:rPr lang="en-US" dirty="0"/>
              <a:t>From the start, the problem was framed around a real deployment scenario. Predictions are generated at the point of discharge, using only information available at that time.</a:t>
            </a:r>
          </a:p>
          <a:p>
            <a:endParaRPr lang="en-US" dirty="0"/>
          </a:p>
          <a:p>
            <a:r>
              <a:rPr lang="en-US" dirty="0"/>
              <a:t>This constraint is intentional and critical, as it prevents data leakage and ensures that the model could realistically be used in practice.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252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github.com/johnraffyraymundo29/JohnRaffyRaymundo_AIMCapstone2025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ohnraffyraymundo29/JohnRaffyRaymundo_AIMCapstone2025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8.jpeg"/><Relationship Id="rId7" Type="http://schemas.openxmlformats.org/officeDocument/2006/relationships/image" Target="../media/image7.sv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microsoft.com/office/2007/relationships/diagramDrawing" Target="../diagrams/drawing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24.sv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3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55" b="-6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52102" y="-1517877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8" y="0"/>
                </a:lnTo>
                <a:lnTo>
                  <a:pt x="12919638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383740" y="2973050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6611" y="9031565"/>
            <a:ext cx="5873181" cy="903998"/>
          </a:xfrm>
          <a:custGeom>
            <a:avLst/>
            <a:gdLst/>
            <a:ahLst/>
            <a:cxnLst/>
            <a:rect l="l" t="t" r="r" b="b"/>
            <a:pathLst>
              <a:path w="11710105" h="1852326">
                <a:moveTo>
                  <a:pt x="0" y="0"/>
                </a:moveTo>
                <a:lnTo>
                  <a:pt x="11710105" y="0"/>
                </a:lnTo>
                <a:lnTo>
                  <a:pt x="11710105" y="1852326"/>
                </a:lnTo>
                <a:lnTo>
                  <a:pt x="0" y="1852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19200" y="1027649"/>
            <a:ext cx="13607633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72"/>
              </a:lnSpc>
            </a:pPr>
            <a:r>
              <a:rPr lang="en-US" sz="8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PREDICTING 30-DAY HOSPITAL READMISSIONS</a:t>
            </a:r>
          </a:p>
          <a:p>
            <a:pPr algn="l">
              <a:lnSpc>
                <a:spcPts val="5579"/>
              </a:lnSpc>
            </a:pPr>
            <a:r>
              <a:rPr lang="en-US" sz="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USING AI AND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0582" y="9234959"/>
            <a:ext cx="1198454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000" u="sng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  <a:hlinkClick r:id="rId10" tooltip="https://github.com/johnraffyraymundo29/JohnRaffyRaymundo_AIMCapstone20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link: Predicting 30-Day Hospital Readmissions Using 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6611" y="7590080"/>
            <a:ext cx="9914066" cy="12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Author:  John Raffy Raymundo</a:t>
            </a:r>
          </a:p>
          <a:p>
            <a:pPr algn="l">
              <a:lnSpc>
                <a:spcPts val="3337"/>
              </a:lnSpc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Program: AI and ML  Capstone (Technical Presentation)</a:t>
            </a:r>
          </a:p>
          <a:p>
            <a:pPr algn="l">
              <a:lnSpc>
                <a:spcPts val="3337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Year: 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2FA68-2965-085D-7A4E-C2AB99CC65B1}"/>
              </a:ext>
            </a:extLst>
          </p:cNvPr>
          <p:cNvSpPr txBox="1"/>
          <p:nvPr/>
        </p:nvSpPr>
        <p:spPr>
          <a:xfrm>
            <a:off x="1342942" y="6105987"/>
            <a:ext cx="963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Turning clinical data into responsible, explainable decision support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672988">
            <a:off x="8330689" y="-1193436"/>
            <a:ext cx="2028348" cy="4203830"/>
          </a:xfrm>
          <a:custGeom>
            <a:avLst/>
            <a:gdLst/>
            <a:ahLst/>
            <a:cxnLst/>
            <a:rect l="l" t="t" r="r" b="b"/>
            <a:pathLst>
              <a:path w="2028348" h="4203830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331195" y="6632292"/>
            <a:ext cx="19910430" cy="3086100"/>
            <a:chOff x="0" y="0"/>
            <a:chExt cx="524389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3899" cy="812800"/>
            </a:xfrm>
            <a:custGeom>
              <a:avLst/>
              <a:gdLst/>
              <a:ahLst/>
              <a:cxnLst/>
              <a:rect l="l" t="t" r="r" b="b"/>
              <a:pathLst>
                <a:path w="5243899" h="812800">
                  <a:moveTo>
                    <a:pt x="0" y="0"/>
                  </a:moveTo>
                  <a:lnTo>
                    <a:pt x="5243899" y="0"/>
                  </a:lnTo>
                  <a:lnTo>
                    <a:pt x="52438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9B6D5">
                <a:alpha val="1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43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47894" y="3509246"/>
            <a:ext cx="10792212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LISTENING!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1163-E301-D15B-7E18-BEB1FBB9311C}"/>
              </a:ext>
            </a:extLst>
          </p:cNvPr>
          <p:cNvSpPr txBox="1"/>
          <p:nvPr/>
        </p:nvSpPr>
        <p:spPr>
          <a:xfrm>
            <a:off x="762000" y="7581900"/>
            <a:ext cx="1508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dec Pro" panose="020B0604020202020204" charset="0"/>
              </a:rPr>
              <a:t>JOHN RAFFY RAYMUNDO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Codec Pro" panose="020B060402020202020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odec Pro" panose="020B0604020202020204" charset="0"/>
              </a:rPr>
              <a:t>GITHUB LINK: </a:t>
            </a:r>
            <a:r>
              <a:rPr lang="en-US" sz="2400" u="sng" dirty="0">
                <a:solidFill>
                  <a:schemeClr val="bg1"/>
                </a:solidFill>
                <a:latin typeface="Codec Pro" panose="020B0604020202020204" charset="0"/>
                <a:ea typeface="Tomorrow"/>
                <a:cs typeface="Tomorrow"/>
                <a:sym typeface="Tomorrow"/>
                <a:hlinkClick r:id="rId5" tooltip="https://github.com/johnraffyraymundo29/JohnRaffyRaymundo_AIMCapstone20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link: Predicting 30-Day Hospital Readmissions Using Machine Learning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Codec Pr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54726" y="417365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graphicFrame>
        <p:nvGraphicFramePr>
          <p:cNvPr id="14" name="TextBox 11">
            <a:extLst>
              <a:ext uri="{FF2B5EF4-FFF2-40B4-BE49-F238E27FC236}">
                <a16:creationId xmlns:a16="http://schemas.microsoft.com/office/drawing/2014/main" id="{33DDA0A1-3197-DD25-EEAE-571DAF53B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401871"/>
              </p:ext>
            </p:extLst>
          </p:nvPr>
        </p:nvGraphicFramePr>
        <p:xfrm>
          <a:off x="2361442" y="4078402"/>
          <a:ext cx="13565115" cy="386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952841" y="536749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8741237" y="1404569"/>
            <a:ext cx="10557018" cy="12757725"/>
          </a:xfrm>
          <a:custGeom>
            <a:avLst/>
            <a:gdLst/>
            <a:ahLst/>
            <a:cxnLst/>
            <a:rect l="l" t="t" r="r" b="b"/>
            <a:pathLst>
              <a:path w="10557018" h="12757725">
                <a:moveTo>
                  <a:pt x="10557018" y="0"/>
                </a:moveTo>
                <a:lnTo>
                  <a:pt x="0" y="0"/>
                </a:lnTo>
                <a:lnTo>
                  <a:pt x="0" y="12757725"/>
                </a:lnTo>
                <a:lnTo>
                  <a:pt x="10557018" y="12757725"/>
                </a:lnTo>
                <a:lnTo>
                  <a:pt x="1055701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5431" y="1703136"/>
            <a:ext cx="107922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2"/>
              </a:lnSpc>
            </a:pP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Framing and Data Understanding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7030" y="3683964"/>
            <a:ext cx="9340684" cy="351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22" lvl="1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Readmissions impact patient outcomes and hospital resources</a:t>
            </a:r>
          </a:p>
          <a:p>
            <a:pPr marL="736122" lvl="1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Prediction generated at discharge, not after </a:t>
            </a:r>
          </a:p>
          <a:p>
            <a:pPr marL="736122" lvl="1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Strict prevention of data leakage </a:t>
            </a:r>
          </a:p>
          <a:p>
            <a:pPr marL="736122" lvl="1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Success defined using both technical and clinical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12673" y="-349778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6049" y="770046"/>
            <a:ext cx="13244706" cy="2461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5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Cleaning and Feature Engineering</a:t>
            </a:r>
          </a:p>
          <a:p>
            <a:pPr algn="ctr">
              <a:lnSpc>
                <a:spcPts val="10056"/>
              </a:lnSpc>
            </a:pPr>
            <a:endParaRPr lang="en-US" sz="5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graphicFrame>
        <p:nvGraphicFramePr>
          <p:cNvPr id="16" name="TextBox 13">
            <a:extLst>
              <a:ext uri="{FF2B5EF4-FFF2-40B4-BE49-F238E27FC236}">
                <a16:creationId xmlns:a16="http://schemas.microsoft.com/office/drawing/2014/main" id="{F8A9A79E-9819-9BE8-4005-C87AB751A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8228"/>
              </p:ext>
            </p:extLst>
          </p:nvPr>
        </p:nvGraphicFramePr>
        <p:xfrm>
          <a:off x="1905000" y="3231810"/>
          <a:ext cx="10591800" cy="428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7" t="-41920" r="-18932" b="-25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38627" y="722405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40337" y="3565896"/>
            <a:ext cx="8191782" cy="386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Patterns and risk signals explored through EDA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Feature distributions and correlations examined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Redundant and low-value features identified 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Dimensionality reduced to improved generalization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2675809" y="-4369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02043" y="5929507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424330" y="936298"/>
            <a:ext cx="9670368" cy="245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5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Exploratory Data Analysis &amp; Feature Diagnostics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79374" y="-202964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32844" y="515879"/>
            <a:ext cx="10792212" cy="115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5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DEVELOPMENT AND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4D277E-AB01-52C2-9E9A-81563423C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980063"/>
            <a:ext cx="5316444" cy="35236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1A7FA0-5DA3-8AFD-BC35-A89C0633A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989" y="1980063"/>
            <a:ext cx="5499971" cy="36172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C61B9B-E922-B8A2-C18B-ED842DBA5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5848334"/>
            <a:ext cx="5316444" cy="35512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9CB873-B223-C54D-289B-B2461C2B2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3127" y="6039137"/>
            <a:ext cx="5499971" cy="36079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2279374" y="-167213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14008" y="1170314"/>
            <a:ext cx="4903305" cy="10162291"/>
          </a:xfrm>
          <a:custGeom>
            <a:avLst/>
            <a:gdLst/>
            <a:ahLst/>
            <a:cxnLst/>
            <a:rect l="l" t="t" r="r" b="b"/>
            <a:pathLst>
              <a:path w="4903305" h="10162291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701057"/>
            <a:ext cx="10792212" cy="115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5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Explainability, Fairness and Ethical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83737"/>
            <a:ext cx="9057393" cy="386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Model decisions made transparent using explainability tools 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Global and individual-level insights generated 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Fairness assess across patient subgroups 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5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Ethical risks explicitly discussed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967382" y="219334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947185" y="5143500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770738" y="1094114"/>
            <a:ext cx="1006479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16040" y="967491"/>
            <a:ext cx="6039221" cy="245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55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Reproducibility and GitHub Structure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2B7FB-A00A-A26B-D6A8-0C9FB6921B0E}"/>
              </a:ext>
            </a:extLst>
          </p:cNvPr>
          <p:cNvSpPr txBox="1"/>
          <p:nvPr/>
        </p:nvSpPr>
        <p:spPr>
          <a:xfrm>
            <a:off x="6304634" y="4305300"/>
            <a:ext cx="7106566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Modular, clearly numbered notebooks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Transparent repository structure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Environment reproducibility via requirement.txt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Generative AI Usage clearly documented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561551" y="390903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87097" y="3813781"/>
            <a:ext cx="9513806" cy="33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End-to-end ML pipeline successfully implemented </a:t>
            </a: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Predictions are interpretable and ethically designed </a:t>
            </a: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Limitations acknowledged transparently </a:t>
            </a: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Clear path toward validation and deployment</a:t>
            </a:r>
            <a:endParaRPr lang="en-US" sz="2800" dirty="0">
              <a:solidFill>
                <a:schemeClr val="bg1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770738" y="1094114"/>
            <a:ext cx="1006479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MILESTONES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Custom</PresentationFormat>
  <Paragraphs>85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Anton</vt:lpstr>
      <vt:lpstr>Wingdings</vt:lpstr>
      <vt:lpstr>Calibri</vt:lpstr>
      <vt:lpstr>Arial</vt:lpstr>
      <vt:lpstr>Tomorrow</vt:lpstr>
      <vt:lpstr>Codec Pro</vt:lpstr>
      <vt:lpstr>Mokoto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30-day hospital readmissions</dc:title>
  <cp:lastModifiedBy>Raffy Raymundo (RAFY)</cp:lastModifiedBy>
  <cp:revision>2</cp:revision>
  <dcterms:created xsi:type="dcterms:W3CDTF">2006-08-16T00:00:00Z</dcterms:created>
  <dcterms:modified xsi:type="dcterms:W3CDTF">2026-01-14T16:11:07Z</dcterms:modified>
  <dc:identifier>DAG-XJ9TzzE</dc:identifier>
</cp:coreProperties>
</file>